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327" r:id="rId3"/>
    <p:sldId id="328" r:id="rId4"/>
    <p:sldId id="337" r:id="rId5"/>
    <p:sldId id="338" r:id="rId6"/>
    <p:sldId id="339" r:id="rId7"/>
    <p:sldId id="334" r:id="rId8"/>
    <p:sldId id="344" r:id="rId9"/>
    <p:sldId id="340" r:id="rId10"/>
    <p:sldId id="341" r:id="rId11"/>
    <p:sldId id="342" r:id="rId12"/>
    <p:sldId id="343" r:id="rId13"/>
    <p:sldId id="331" r:id="rId14"/>
    <p:sldId id="336" r:id="rId15"/>
    <p:sldId id="333" r:id="rId1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95"/>
    <a:srgbClr val="1F00C8"/>
    <a:srgbClr val="286033"/>
    <a:srgbClr val="67A766"/>
    <a:srgbClr val="39B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50"/>
  </p:normalViewPr>
  <p:slideViewPr>
    <p:cSldViewPr snapToGrid="0">
      <p:cViewPr varScale="1">
        <p:scale>
          <a:sx n="84" d="100"/>
          <a:sy n="84" d="100"/>
        </p:scale>
        <p:origin x="200" y="960"/>
      </p:cViewPr>
      <p:guideLst>
        <p:guide orient="horz" pos="2160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9BD44-9549-5148-885E-86F25AFF069C}" type="datetimeFigureOut">
              <a:rPr lang="de-DE" smtClean="0"/>
              <a:t>03.04.23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EAA4A-1168-6748-9919-158DBCA3B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20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6C323-2020-113E-AE40-6F1B236E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22E4CE-5205-5A6C-B558-1C27D834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9BFEE3-BAC7-4A1C-809B-240E37E6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38D3061A-61F9-9950-65FD-23E01652B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50923"/>
            <a:ext cx="585247" cy="5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5B291-09FB-6F41-49B1-55F11DDB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CA396C-70C4-5604-757B-8A9B50999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A65998-21D8-8E9E-8C19-A92EFA3C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A4E628-B34F-6661-E45F-8149B04F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0D654B-F200-DD4B-9680-FB5AB1C021F3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E5996D-E832-2FD5-3CF4-79B5DA4D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E27AC8-37DE-6465-CA93-AE068EA8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94216-6F15-8792-C4F8-94BEC6C2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68F18-C4F0-7FA5-FAD2-65248BC4C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62C5D-57D4-9E3B-643F-283F482F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FF3EF-413C-D54B-A24B-E7E5910EBD61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58E1E2-8827-0DA7-CF08-B0799B08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A8F71-65EE-2ECE-F31B-478C4BB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3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2BC1EA-530A-BF92-5F45-CA1F78E6B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FB473F-D38E-82BA-B63D-8A7E572A9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5E3DD-01B0-9298-A36D-4D57CD69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96D9A-5BA8-184D-9772-179ACDB89399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67D7E7-E641-8456-48CB-DE197562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D6877-3641-7AA0-83BE-6634F81F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36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3DEF1-2DDC-40D4-EAD0-7FCDD62E2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805D5-5BFB-6B36-4514-E2FC931DA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D1385-A067-0DA8-FB1D-8DC4DB35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2A27AD-24D4-F448-A77D-6986DA962429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51D51B-BC42-1AFC-236F-0705E85E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8157E-AEA7-0153-1185-C432980D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81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D23BB-F2BF-086F-2EC1-CCD0E90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6085E5-ACED-0A86-367E-59708F15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A0A1F7-A9EA-CC4D-849D-59438EB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10C2F-9183-D7A1-655C-138A2076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057221-7E84-A7F3-A8B2-E4DA72ADA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905" y="6176963"/>
            <a:ext cx="624805" cy="6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9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FE328-F32B-6187-CD8A-1040166F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48FF5-755D-54A8-71C5-9F178BC72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D0F13-E311-78D1-881E-399998DC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949017-0418-654F-A420-B967327AE7C7}" type="datetime1">
              <a:rPr lang="de-DE" smtClean="0"/>
              <a:t>03.04.23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C18E-EB05-740C-F5D2-C451484A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D3651-1BE7-2D87-34C2-94751F3A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A2126-6970-CAA0-CB87-5DEBEF05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702E5A-DD49-4CD4-EF1B-CFAF3D98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00E808-019D-1789-4604-A1445AFBF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02E690-6612-0D5E-DA2C-E4577C55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A1EDAC-B6CD-1049-8023-DFF8F5FF88C7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DE00B9-7415-427E-A895-F3599313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60D2A1-293C-8501-FE66-D951068E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6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92010-B30C-46E7-5AA6-CDEA6E27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857CB2-6F63-6DC3-52EC-250EDB4E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B8968-7ADB-7619-DB94-3F9F6C8D8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69302B-FD31-4AEA-2469-8CA9BAB0B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31EB23-BE5D-252E-3CD4-9A4E7CFD7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C9B1EB-B226-20C5-CA7B-A63D3FA2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7B4AC59-4521-5072-7E98-E48A370B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C98B12-DBB7-9F73-CE8B-0C7163DB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59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3FC19-8098-A15F-2B48-5F71761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E294E3-5E4C-EB0E-79FD-D31D559C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6C331-60C0-2E42-8DCC-330867D1DE61}" type="datetime1">
              <a:rPr lang="de-DE" smtClean="0"/>
              <a:t>03.04.23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B9059-E5B3-BA34-1E60-6D6A4822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E0D4CB-122B-483D-2F6F-2032BB0B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90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43CC35-0F6A-B844-4EF1-D5515B42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6EF30-684F-E945-AC98-DF3D78E12C99}" type="datetime1">
              <a:rPr lang="de-DE" smtClean="0"/>
              <a:t>03.04.23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82DB60-A203-39E6-C94E-692A0683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B577A6-30B9-094E-0E3D-E3D70D53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97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D766D-F754-2E33-99A9-60195DA6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225109-B68C-EEA8-AE2E-617A13BF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728CDB-057A-9341-4AED-018BA9AA5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C82D83-F6D8-3EB6-F7C4-75D3A4A7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A6D6B-E839-8C4A-98BB-2AEA645F4586}" type="datetime1">
              <a:rPr lang="de-DE" smtClean="0"/>
              <a:t>03.04.23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DB200-1294-890A-FCEC-0D68BECF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B10A06-9BFE-78DA-47D0-A65F1607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9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BB753C-F331-E49C-030E-A5D960F8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489FA1-F2DE-38EE-BC2E-1D33975D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FA19B-CD5A-A1E7-D1DD-951432D97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266C-4E8D-0540-4FEC-C5427B976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83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Fellner@kiefel.com" TargetMode="External"/><Relationship Id="rId2" Type="http://schemas.openxmlformats.org/officeDocument/2006/relationships/hyperlink" Target="mailto:Michael.Strasser2@kiefe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lorian.Heuberger@kiefe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santino.biella@stud.th-rosenheim.de" TargetMode="External"/><Relationship Id="rId7" Type="http://schemas.openxmlformats.org/officeDocument/2006/relationships/image" Target="../media/image5.jpeg"/><Relationship Id="rId2" Type="http://schemas.openxmlformats.org/officeDocument/2006/relationships/hyperlink" Target="mailto:nora.asam@stud.th-rosenheim.d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uka.sopjanac@stud.th-rosenheim.de" TargetMode="External"/><Relationship Id="rId11" Type="http://schemas.openxmlformats.org/officeDocument/2006/relationships/image" Target="../media/image9.jpeg"/><Relationship Id="rId5" Type="http://schemas.openxmlformats.org/officeDocument/2006/relationships/hyperlink" Target="mailto:thomas.pritzkau@stud.th-rosenheim.de" TargetMode="External"/><Relationship Id="rId10" Type="http://schemas.openxmlformats.org/officeDocument/2006/relationships/image" Target="../media/image8.jpeg"/><Relationship Id="rId4" Type="http://schemas.openxmlformats.org/officeDocument/2006/relationships/hyperlink" Target="mailto:elisabeth.haller@stud.th-rosenheim.de" TargetMode="Externa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nf-git.fh-rosenheim.de/sep-wif-23/downtimecapture/-/wikis/hom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AD09AD2-539B-CCB6-4F71-C7A8BCB4576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solidFill>
                  <a:srgbClr val="FFFFFF"/>
                </a:solidFill>
              </a:rPr>
              <a:t>KickOff 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Team downtimecapture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04.04.2034</a:t>
            </a:r>
            <a:endParaRPr lang="de-DE" sz="2800" b="1" dirty="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AB0504-1C0D-796B-EEAB-1A5DC837DCC5}"/>
              </a:ext>
            </a:extLst>
          </p:cNvPr>
          <p:cNvSpPr/>
          <p:nvPr/>
        </p:nvSpPr>
        <p:spPr>
          <a:xfrm>
            <a:off x="0" y="0"/>
            <a:ext cx="46682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F2BA09B-C18B-EB54-AE3C-F6E3F94708C2}"/>
              </a:ext>
            </a:extLst>
          </p:cNvPr>
          <p:cNvSpPr txBox="1">
            <a:spLocks/>
          </p:cNvSpPr>
          <p:nvPr/>
        </p:nvSpPr>
        <p:spPr>
          <a:xfrm>
            <a:off x="526536" y="2157017"/>
            <a:ext cx="361518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Kick-Off</a:t>
            </a:r>
            <a:r>
              <a:rPr lang="de-DE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br>
              <a:rPr lang="de-DE" sz="28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endParaRPr lang="de-DE" sz="2800" b="1" dirty="0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</a:t>
            </a:r>
            <a:r>
              <a:rPr lang="de-DE" sz="18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downtimecapture</a:t>
            </a:r>
            <a:endParaRPr lang="de-DE" sz="18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_____________</a:t>
            </a:r>
            <a:b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04.04.2023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CA990F-274D-498B-A03D-4BFE4FCA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2513" y="1173404"/>
            <a:ext cx="3864683" cy="45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9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Nutzen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995364" y="1383461"/>
            <a:ext cx="1055330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Nutzen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Bessere Dokumentation der Maschinenverfügbarkeit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Erkennen von Störgrößen im Produktionsprozess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Ausarbeitung von möglichen Fehlerbehandlungen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Unterstützung der OEE-</a:t>
            </a: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Analysen</a:t>
            </a: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Steigerung der Effizienz</a:t>
            </a:r>
          </a:p>
          <a:p>
            <a:pPr algn="l" rtl="0">
              <a:spcBef>
                <a:spcPts val="600"/>
              </a:spcBef>
              <a:spcAft>
                <a:spcPts val="600"/>
              </a:spcAft>
            </a:pPr>
            <a:b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Messung des Nutzens (Kennzahlen):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der Klicks bis Foto verschickt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Benutzeroberfläche ist einfach und intuitiv bedienbar (Usability-Testessen &amp; Testkunden)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Fachlicher Nutzen für KIEFEL: aussagekräftige Analysen mit OEE-Dashboard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Handling bei Internetverlust (Verhalten bei fehlendem Internetzugriff)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Personas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4486089" y="1760495"/>
            <a:ext cx="59746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 Operator (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Maschinenbediener:innen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B0D1E6F7-4DF5-746A-42CC-F87308A7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6" t="2166"/>
          <a:stretch/>
        </p:blipFill>
        <p:spPr>
          <a:xfrm>
            <a:off x="1122686" y="1696568"/>
            <a:ext cx="2569639" cy="22751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2EE9E4-57ED-ABFC-160E-30459B1CAFD8}"/>
              </a:ext>
            </a:extLst>
          </p:cNvPr>
          <p:cNvSpPr txBox="1"/>
          <p:nvPr/>
        </p:nvSpPr>
        <p:spPr>
          <a:xfrm>
            <a:off x="1068736" y="3971742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pic>
        <p:nvPicPr>
          <p:cNvPr id="9" name="Grafik 8" descr="Ein Bild, das Person, Anzug enthält.&#10;&#10;Automatisch generierte Beschreibung">
            <a:extLst>
              <a:ext uri="{FF2B5EF4-FFF2-40B4-BE49-F238E27FC236}">
                <a16:creationId xmlns:a16="http://schemas.microsoft.com/office/drawing/2014/main" id="{E8A47AE8-064C-87A4-70C9-23D0F251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6" y="4226599"/>
            <a:ext cx="2569639" cy="170313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AFCFC7C-3672-55C7-4F18-B63A7A1946F1}"/>
              </a:ext>
            </a:extLst>
          </p:cNvPr>
          <p:cNvSpPr txBox="1"/>
          <p:nvPr/>
        </p:nvSpPr>
        <p:spPr>
          <a:xfrm>
            <a:off x="1068735" y="5923673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1127F6-FE39-B3BC-0CB3-F4853DD44AC7}"/>
              </a:ext>
            </a:extLst>
          </p:cNvPr>
          <p:cNvSpPr txBox="1"/>
          <p:nvPr/>
        </p:nvSpPr>
        <p:spPr>
          <a:xfrm>
            <a:off x="4486089" y="4056022"/>
            <a:ext cx="597464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Externer Kunde (erwirbt Fiber-Maschinen mitsamt dem Software-System)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BCD720-C101-88FE-B78A-211B258AD21F}"/>
              </a:ext>
            </a:extLst>
          </p:cNvPr>
          <p:cNvSpPr txBox="1"/>
          <p:nvPr/>
        </p:nvSpPr>
        <p:spPr>
          <a:xfrm>
            <a:off x="10446012" y="1696568"/>
            <a:ext cx="461665" cy="42271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 ENGINEER </a:t>
            </a:r>
          </a:p>
        </p:txBody>
      </p:sp>
    </p:spTree>
    <p:extLst>
      <p:ext uri="{BB962C8B-B14F-4D97-AF65-F5344CB8AC3E}">
        <p14:creationId xmlns:p14="http://schemas.microsoft.com/office/powerpoint/2010/main" val="152289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Projektfokus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333945" y="2265744"/>
            <a:ext cx="77424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Gewünschter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Output und </a:t>
            </a: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Der gewünschte Output ist ein einsetzbares System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Erfolgreicher Projektabschluss durch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Bereitstellung des Codes im 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-Repository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Abschlusspräsentation bei der KIEFEL GmbH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Nach Projektabschluss wird die übergebene Software von der KIEFEL GmbH in das bestehende System integriert</a:t>
            </a:r>
          </a:p>
        </p:txBody>
      </p:sp>
      <p:pic>
        <p:nvPicPr>
          <p:cNvPr id="7" name="Grafik 6" descr="Rennflagge mit einfarbiger Füllung">
            <a:extLst>
              <a:ext uri="{FF2B5EF4-FFF2-40B4-BE49-F238E27FC236}">
                <a16:creationId xmlns:a16="http://schemas.microsoft.com/office/drawing/2014/main" id="{9B04C12A-D9F8-AF04-A1F9-3A87DDD7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68" y="237395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9B05512-486F-3075-00D0-036634057EAE}"/>
              </a:ext>
            </a:extLst>
          </p:cNvPr>
          <p:cNvGrpSpPr/>
          <p:nvPr/>
        </p:nvGrpSpPr>
        <p:grpSpPr>
          <a:xfrm>
            <a:off x="1056331" y="1802922"/>
            <a:ext cx="10393673" cy="4018273"/>
            <a:chOff x="899163" y="2131536"/>
            <a:chExt cx="10393673" cy="4018273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A85F876-F5D9-F96C-B0D3-1128FC6DF46B}"/>
                </a:ext>
              </a:extLst>
            </p:cNvPr>
            <p:cNvSpPr/>
            <p:nvPr/>
          </p:nvSpPr>
          <p:spPr>
            <a:xfrm>
              <a:off x="5191123" y="2309938"/>
              <a:ext cx="3459590" cy="244000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06BB045-9B9D-1D88-6748-5A37BEF8C499}"/>
                </a:ext>
              </a:extLst>
            </p:cNvPr>
            <p:cNvSpPr txBox="1"/>
            <p:nvPr/>
          </p:nvSpPr>
          <p:spPr>
            <a:xfrm>
              <a:off x="5235328" y="2430976"/>
              <a:ext cx="34153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solidFill>
                    <a:schemeClr val="accent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downtimecapture</a:t>
              </a:r>
              <a:endParaRPr lang="de-DE" sz="2800" b="1" dirty="0">
                <a:solidFill>
                  <a:schemeClr val="accent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2016D17-94EA-CB7B-48C5-D2C8C516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697" y="2990491"/>
              <a:ext cx="1614647" cy="1614173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58289E8-6F5D-92C1-E696-DFE0EC78DC6C}"/>
                </a:ext>
              </a:extLst>
            </p:cNvPr>
            <p:cNvCxnSpPr>
              <a:cxnSpLocks/>
            </p:cNvCxnSpPr>
            <p:nvPr/>
          </p:nvCxnSpPr>
          <p:spPr>
            <a:xfrm>
              <a:off x="4108204" y="3405002"/>
              <a:ext cx="776394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705CE00F-8C2D-01A4-D27A-93185944D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1385" y="3402786"/>
              <a:ext cx="821409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978C8F0-12C1-908B-5142-FB76B7512230}"/>
                </a:ext>
              </a:extLst>
            </p:cNvPr>
            <p:cNvGrpSpPr/>
            <p:nvPr/>
          </p:nvGrpSpPr>
          <p:grpSpPr>
            <a:xfrm>
              <a:off x="899163" y="2131536"/>
              <a:ext cx="2986123" cy="1699901"/>
              <a:chOff x="386080" y="2550161"/>
              <a:chExt cx="2998975" cy="1710452"/>
            </a:xfrm>
          </p:grpSpPr>
          <p:pic>
            <p:nvPicPr>
              <p:cNvPr id="17" name="Grafik 16" descr="Roboterhand mit einfarbiger Füllung">
                <a:extLst>
                  <a:ext uri="{FF2B5EF4-FFF2-40B4-BE49-F238E27FC236}">
                    <a16:creationId xmlns:a16="http://schemas.microsoft.com/office/drawing/2014/main" id="{3B3CC50C-F9F8-9935-584D-15E68A69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934" y="2887674"/>
                <a:ext cx="1209040" cy="120904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EBBEE6B-B3C6-1B36-674D-815CDEA94865}"/>
                  </a:ext>
                </a:extLst>
              </p:cNvPr>
              <p:cNvSpPr/>
              <p:nvPr/>
            </p:nvSpPr>
            <p:spPr>
              <a:xfrm>
                <a:off x="386080" y="2550161"/>
                <a:ext cx="2511124" cy="1710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2974113-BCA0-5C48-0764-1F116CF1A4E6}"/>
                  </a:ext>
                </a:extLst>
              </p:cNvPr>
              <p:cNvSpPr txBox="1"/>
              <p:nvPr/>
            </p:nvSpPr>
            <p:spPr>
              <a:xfrm>
                <a:off x="386080" y="2579003"/>
                <a:ext cx="2357596" cy="37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Fertigungsmaschine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361E07A-BED6-B0F0-173F-6923045457D0}"/>
                  </a:ext>
                </a:extLst>
              </p:cNvPr>
              <p:cNvGrpSpPr/>
              <p:nvPr/>
            </p:nvGrpSpPr>
            <p:grpSpPr>
              <a:xfrm>
                <a:off x="2013455" y="3027349"/>
                <a:ext cx="1371600" cy="1117601"/>
                <a:chOff x="3380243" y="2887674"/>
                <a:chExt cx="1371600" cy="1117601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2BC4F74B-2E14-8325-5EEF-9179C0AB23AE}"/>
                    </a:ext>
                  </a:extLst>
                </p:cNvPr>
                <p:cNvSpPr/>
                <p:nvPr/>
              </p:nvSpPr>
              <p:spPr>
                <a:xfrm>
                  <a:off x="3380243" y="2887674"/>
                  <a:ext cx="1371600" cy="111760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1600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2" name="Grafik 21" descr="Monitor mit einfarbiger Füllung">
                  <a:extLst>
                    <a:ext uri="{FF2B5EF4-FFF2-40B4-BE49-F238E27FC236}">
                      <a16:creationId xmlns:a16="http://schemas.microsoft.com/office/drawing/2014/main" id="{71B431BE-4323-4D1B-84E2-BBC8B7F19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8141" y="2950860"/>
                  <a:ext cx="715804" cy="717682"/>
                </a:xfrm>
                <a:prstGeom prst="rect">
                  <a:avLst/>
                </a:prstGeom>
              </p:spPr>
            </p:pic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C9A0436A-3C30-8B87-CF90-54E7E2D28A24}"/>
                    </a:ext>
                  </a:extLst>
                </p:cNvPr>
                <p:cNvSpPr txBox="1"/>
                <p:nvPr/>
              </p:nvSpPr>
              <p:spPr>
                <a:xfrm>
                  <a:off x="3708141" y="3610927"/>
                  <a:ext cx="715804" cy="371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rgbClr val="00338D"/>
                      </a:solidFill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HMI</a:t>
                  </a:r>
                  <a:endParaRPr lang="de-DE" sz="2000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p:grp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4C0C102-8C30-83BD-7A65-00101CB80514}"/>
                </a:ext>
              </a:extLst>
            </p:cNvPr>
            <p:cNvGrpSpPr/>
            <p:nvPr/>
          </p:nvGrpSpPr>
          <p:grpSpPr>
            <a:xfrm>
              <a:off x="10013540" y="2583716"/>
              <a:ext cx="1279296" cy="1699452"/>
              <a:chOff x="10013540" y="2583716"/>
              <a:chExt cx="1279296" cy="1699452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6B61CE99-9C94-87FD-1AA7-EADB23407F90}"/>
                  </a:ext>
                </a:extLst>
              </p:cNvPr>
              <p:cNvSpPr/>
              <p:nvPr/>
            </p:nvSpPr>
            <p:spPr>
              <a:xfrm>
                <a:off x="10013540" y="2583716"/>
                <a:ext cx="1279296" cy="1699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 descr="Balkendiagramm mit einfarbiger Füllung">
                <a:extLst>
                  <a:ext uri="{FF2B5EF4-FFF2-40B4-BE49-F238E27FC236}">
                    <a16:creationId xmlns:a16="http://schemas.microsoft.com/office/drawing/2014/main" id="{45149D48-EF74-082F-C00B-679984A8E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97947" y="3215966"/>
                <a:ext cx="910481" cy="90876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0765EAF-1F6C-2FF9-C0E0-871EF246FFBF}"/>
                  </a:ext>
                </a:extLst>
              </p:cNvPr>
              <p:cNvSpPr txBox="1"/>
              <p:nvPr/>
            </p:nvSpPr>
            <p:spPr>
              <a:xfrm>
                <a:off x="10013540" y="2679173"/>
                <a:ext cx="12792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OEE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03583D8-5E67-1A13-9C3B-172495F6155F}"/>
                </a:ext>
              </a:extLst>
            </p:cNvPr>
            <p:cNvGrpSpPr/>
            <p:nvPr/>
          </p:nvGrpSpPr>
          <p:grpSpPr>
            <a:xfrm>
              <a:off x="2149344" y="4550229"/>
              <a:ext cx="1381064" cy="1599580"/>
              <a:chOff x="1888901" y="4372483"/>
              <a:chExt cx="1381064" cy="159958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D4E57713-41C2-2C2C-E0FB-B31BA88BB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912" y="4372483"/>
                <a:ext cx="979042" cy="138217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A38C78B-388A-FBE8-D3E7-218CED1B1444}"/>
                  </a:ext>
                </a:extLst>
              </p:cNvPr>
              <p:cNvSpPr txBox="1"/>
              <p:nvPr/>
            </p:nvSpPr>
            <p:spPr>
              <a:xfrm>
                <a:off x="1888901" y="5602731"/>
                <a:ext cx="1381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Operator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1EA71E8-7067-4DD5-873E-D1367EEE3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057" y="3894233"/>
              <a:ext cx="156172" cy="59320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1666DC88-D4BE-A3E2-737D-B12DC4646304}"/>
              </a:ext>
            </a:extLst>
          </p:cNvPr>
          <p:cNvSpPr txBox="1"/>
          <p:nvPr/>
        </p:nvSpPr>
        <p:spPr>
          <a:xfrm>
            <a:off x="6096000" y="5234461"/>
            <a:ext cx="5576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Legende: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HMI =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(Bedienfeld der Maschinen)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OEE = Overall Equipment Efficiency (Dashboard für Auswertungen)</a:t>
            </a:r>
          </a:p>
        </p:txBody>
      </p:sp>
      <p:pic>
        <p:nvPicPr>
          <p:cNvPr id="33" name="Grafik 32" descr="Marke 1 mit einfarbiger Füllung">
            <a:extLst>
              <a:ext uri="{FF2B5EF4-FFF2-40B4-BE49-F238E27FC236}">
                <a16:creationId xmlns:a16="http://schemas.microsoft.com/office/drawing/2014/main" id="{FA2B0915-73CC-DBA4-D957-13A3BC831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569" y="2462589"/>
            <a:ext cx="468000" cy="468000"/>
          </a:xfrm>
          <a:prstGeom prst="rect">
            <a:avLst/>
          </a:prstGeom>
        </p:spPr>
      </p:pic>
      <p:pic>
        <p:nvPicPr>
          <p:cNvPr id="34" name="Grafik 33" descr="Abzeichen mit einfarbiger Füllung">
            <a:extLst>
              <a:ext uri="{FF2B5EF4-FFF2-40B4-BE49-F238E27FC236}">
                <a16:creationId xmlns:a16="http://schemas.microsoft.com/office/drawing/2014/main" id="{75812214-F14C-B5BA-385D-922111D22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2471" y="2485891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1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 -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Technolgien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502AF50-8CED-255A-7AC6-86C55658820F}"/>
              </a:ext>
            </a:extLst>
          </p:cNvPr>
          <p:cNvGrpSpPr/>
          <p:nvPr/>
        </p:nvGrpSpPr>
        <p:grpSpPr>
          <a:xfrm>
            <a:off x="1588041" y="1840712"/>
            <a:ext cx="2687874" cy="3597111"/>
            <a:chOff x="1016064" y="1828800"/>
            <a:chExt cx="3062135" cy="4348480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87BE326-7E96-C906-3711-C194176C669A}"/>
                </a:ext>
              </a:extLst>
            </p:cNvPr>
            <p:cNvSpPr/>
            <p:nvPr/>
          </p:nvSpPr>
          <p:spPr>
            <a:xfrm>
              <a:off x="1025026" y="1828800"/>
              <a:ext cx="3053173" cy="4348480"/>
            </a:xfrm>
            <a:prstGeom prst="rect">
              <a:avLst/>
            </a:prstGeom>
            <a:noFill/>
            <a:ln w="19050">
              <a:solidFill>
                <a:srgbClr val="160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fik 65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221B63E1-17C0-13C0-74EC-EAFDD35C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18" y="3350628"/>
              <a:ext cx="1740789" cy="1740789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E7D74FB-D577-5903-4DB2-7C821E06DD5D}"/>
                </a:ext>
              </a:extLst>
            </p:cNvPr>
            <p:cNvSpPr txBox="1"/>
            <p:nvPr/>
          </p:nvSpPr>
          <p:spPr>
            <a:xfrm>
              <a:off x="1016064" y="5339201"/>
              <a:ext cx="3053173" cy="4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Angular</a:t>
              </a:r>
              <a:endParaRPr lang="de-DE" sz="2800" dirty="0">
                <a:solidFill>
                  <a:srgbClr val="0033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356E96A-5851-A047-CABF-151BE1BC326B}"/>
                </a:ext>
              </a:extLst>
            </p:cNvPr>
            <p:cNvSpPr txBox="1"/>
            <p:nvPr/>
          </p:nvSpPr>
          <p:spPr>
            <a:xfrm>
              <a:off x="1025026" y="1834620"/>
              <a:ext cx="3053173" cy="861691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Frontend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957B5DC-A51C-3652-A99E-8CF0C0A81FD9}"/>
              </a:ext>
            </a:extLst>
          </p:cNvPr>
          <p:cNvGrpSpPr/>
          <p:nvPr/>
        </p:nvGrpSpPr>
        <p:grpSpPr>
          <a:xfrm>
            <a:off x="8042573" y="1834112"/>
            <a:ext cx="2680008" cy="3597111"/>
            <a:chOff x="8042573" y="1873868"/>
            <a:chExt cx="2680008" cy="3597111"/>
          </a:xfrm>
        </p:grpSpPr>
        <p:pic>
          <p:nvPicPr>
            <p:cNvPr id="85" name="Grafik 84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6048D68E-AB28-6359-F064-69972A2CF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752" y="3239904"/>
              <a:ext cx="1869162" cy="1296000"/>
            </a:xfrm>
            <a:prstGeom prst="rect">
              <a:avLst/>
            </a:prstGeom>
          </p:spPr>
        </p:pic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1DE269AE-825D-F97D-5874-60560B639FBA}"/>
                </a:ext>
              </a:extLst>
            </p:cNvPr>
            <p:cNvGrpSpPr/>
            <p:nvPr/>
          </p:nvGrpSpPr>
          <p:grpSpPr>
            <a:xfrm>
              <a:off x="8042573" y="1873868"/>
              <a:ext cx="2680008" cy="3597111"/>
              <a:chOff x="1025025" y="1828800"/>
              <a:chExt cx="3053174" cy="4348480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8919A1E0-46F7-0419-DF54-6F44970C1D6F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BCCDDC02-CB1A-78C5-E7B9-6C7FC168DC67}"/>
                  </a:ext>
                </a:extLst>
              </p:cNvPr>
              <p:cNvSpPr txBox="1"/>
              <p:nvPr/>
            </p:nvSpPr>
            <p:spPr>
              <a:xfrm>
                <a:off x="1025025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MySQL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12A61557-57EA-0661-D624-A628C9597C12}"/>
                  </a:ext>
                </a:extLst>
              </p:cNvPr>
              <p:cNvSpPr txBox="1"/>
              <p:nvPr/>
            </p:nvSpPr>
            <p:spPr>
              <a:xfrm>
                <a:off x="1025026" y="1834620"/>
                <a:ext cx="3053173" cy="861691"/>
              </a:xfrm>
              <a:prstGeom prst="rect">
                <a:avLst/>
              </a:prstGeom>
              <a:solidFill>
                <a:srgbClr val="160095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800" b="1" dirty="0">
                    <a:solidFill>
                      <a:schemeClr val="bg1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Datenbank</a:t>
                </a:r>
                <a:endParaRPr lang="de-DE" sz="36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DBA8B90E-460D-51BC-F620-69910B103098}"/>
              </a:ext>
            </a:extLst>
          </p:cNvPr>
          <p:cNvGrpSpPr/>
          <p:nvPr/>
        </p:nvGrpSpPr>
        <p:grpSpPr>
          <a:xfrm>
            <a:off x="4811374" y="1829640"/>
            <a:ext cx="2695740" cy="3597111"/>
            <a:chOff x="4811374" y="1829640"/>
            <a:chExt cx="2695740" cy="3597111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B72C3435-ABCA-16F8-AD57-1E7D7251C013}"/>
                </a:ext>
              </a:extLst>
            </p:cNvPr>
            <p:cNvGrpSpPr/>
            <p:nvPr/>
          </p:nvGrpSpPr>
          <p:grpSpPr>
            <a:xfrm>
              <a:off x="4811374" y="1829640"/>
              <a:ext cx="2687874" cy="3597111"/>
              <a:chOff x="1016064" y="1828800"/>
              <a:chExt cx="3062135" cy="4348480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0CD745A-CAA4-12B7-BFFF-0CC4A58A5EFA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450DBCFB-022F-D512-DECC-811C414D8770}"/>
                  </a:ext>
                </a:extLst>
              </p:cNvPr>
              <p:cNvSpPr txBox="1"/>
              <p:nvPr/>
            </p:nvSpPr>
            <p:spPr>
              <a:xfrm>
                <a:off x="1016064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NestJS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97" name="Grafik 96" descr="Ein Bild, das Clipart, Vektorgrafiken enthält.&#10;&#10;Automatisch generierte Beschreibung">
              <a:extLst>
                <a:ext uri="{FF2B5EF4-FFF2-40B4-BE49-F238E27FC236}">
                  <a16:creationId xmlns:a16="http://schemas.microsoft.com/office/drawing/2014/main" id="{596FD2F5-EF45-76B6-4895-32DEC88B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143585"/>
              <a:ext cx="1485614" cy="1440000"/>
            </a:xfrm>
            <a:prstGeom prst="rect">
              <a:avLst/>
            </a:prstGeom>
          </p:spPr>
        </p:pic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1807DB97-DC75-5FAC-6787-AB9CF4F94EF6}"/>
                </a:ext>
              </a:extLst>
            </p:cNvPr>
            <p:cNvSpPr txBox="1"/>
            <p:nvPr/>
          </p:nvSpPr>
          <p:spPr>
            <a:xfrm>
              <a:off x="4827107" y="1840712"/>
              <a:ext cx="2680007" cy="712800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Backend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0ADD5F-245F-F583-3E80-E26C924183D3}"/>
              </a:ext>
            </a:extLst>
          </p:cNvPr>
          <p:cNvSpPr txBox="1"/>
          <p:nvPr/>
        </p:nvSpPr>
        <p:spPr>
          <a:xfrm>
            <a:off x="1511390" y="5442637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https://de.wikipedia.org/wiki/Angular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A20B4E-35E0-0F27-41AF-53A62AFBF3F4}"/>
              </a:ext>
            </a:extLst>
          </p:cNvPr>
          <p:cNvSpPr txBox="1"/>
          <p:nvPr/>
        </p:nvSpPr>
        <p:spPr>
          <a:xfrm>
            <a:off x="4734723" y="5440619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docs.nestjs.com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2F1556-2907-E101-02F7-6C102206E70F}"/>
              </a:ext>
            </a:extLst>
          </p:cNvPr>
          <p:cNvSpPr txBox="1"/>
          <p:nvPr/>
        </p:nvSpPr>
        <p:spPr>
          <a:xfrm>
            <a:off x="7958057" y="5449289"/>
            <a:ext cx="27432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de.wikipedia.org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/MySQL</a:t>
            </a:r>
          </a:p>
        </p:txBody>
      </p:sp>
    </p:spTree>
    <p:extLst>
      <p:ext uri="{BB962C8B-B14F-4D97-AF65-F5344CB8AC3E}">
        <p14:creationId xmlns:p14="http://schemas.microsoft.com/office/powerpoint/2010/main" val="291534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06 Ansprechpartner und Stakeholder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F619117-D16F-589B-BA04-F9AF4C397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99320"/>
              </p:ext>
            </p:extLst>
          </p:nvPr>
        </p:nvGraphicFramePr>
        <p:xfrm>
          <a:off x="1447802" y="1232516"/>
          <a:ext cx="9447213" cy="173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071">
                  <a:extLst>
                    <a:ext uri="{9D8B030D-6E8A-4147-A177-3AD203B41FA5}">
                      <a16:colId xmlns:a16="http://schemas.microsoft.com/office/drawing/2014/main" val="325390504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3940266419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29567347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Kontaktdaten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Strasser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Auftraggeber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2"/>
                        </a:rPr>
                        <a:t>Michael.Strasser2@kiefel.com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  <a:p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245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774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Tobias Fellner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3"/>
                        </a:rPr>
                        <a:t>Tobias.Fellner@kiefel.com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396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9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Florian Heuberger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4"/>
                        </a:rPr>
                        <a:t>Florian.Heuberger@kiefel.com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49865478 – 458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973144"/>
                  </a:ext>
                </a:extLst>
              </a:tr>
            </a:tbl>
          </a:graphicData>
        </a:graphic>
      </p:graphicFrame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629514B8-852E-69E5-9FFC-A947AD24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49592"/>
              </p:ext>
            </p:extLst>
          </p:nvPr>
        </p:nvGraphicFramePr>
        <p:xfrm>
          <a:off x="1447801" y="3339465"/>
          <a:ext cx="9447214" cy="2689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607">
                  <a:extLst>
                    <a:ext uri="{9D8B030D-6E8A-4147-A177-3AD203B41FA5}">
                      <a16:colId xmlns:a16="http://schemas.microsoft.com/office/drawing/2014/main" val="3250554787"/>
                    </a:ext>
                  </a:extLst>
                </a:gridCol>
                <a:gridCol w="4723607">
                  <a:extLst>
                    <a:ext uri="{9D8B030D-6E8A-4147-A177-3AD203B41FA5}">
                      <a16:colId xmlns:a16="http://schemas.microsoft.com/office/drawing/2014/main" val="2644871221"/>
                    </a:ext>
                  </a:extLst>
                </a:gridCol>
              </a:tblGrid>
              <a:tr h="325977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Kommentar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90435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Kunde von KIEFEL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Test-Durchführungen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614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intern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bei KIEFEL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40462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extern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 bei 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45509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Process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Auswertungen der </a:t>
                      </a:r>
                      <a:r>
                        <a:rPr lang="de-DE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downtime</a:t>
                      </a: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für OEE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47803312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IT-Abteilung KIEFEL GmbH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Integration zu bestehenden System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18232050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Bayr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Projekt-Coach</a:t>
                      </a:r>
                      <a:endParaRPr lang="de-DE" b="0" i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209221470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Auftragnehmer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84164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64147BC-F3E1-C8AA-0A08-7B9B01F9E331}"/>
              </a:ext>
            </a:extLst>
          </p:cNvPr>
          <p:cNvSpPr txBox="1"/>
          <p:nvPr/>
        </p:nvSpPr>
        <p:spPr>
          <a:xfrm>
            <a:off x="1078469" y="1232516"/>
            <a:ext cx="369332" cy="1731600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ANSPRECHPARTNER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629448-DBA5-31F5-C898-26E5C976B187}"/>
              </a:ext>
            </a:extLst>
          </p:cNvPr>
          <p:cNvSpPr txBox="1"/>
          <p:nvPr/>
        </p:nvSpPr>
        <p:spPr>
          <a:xfrm>
            <a:off x="1078469" y="3339464"/>
            <a:ext cx="369332" cy="2729473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STAKEHOLDER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8AAF25-3520-3B19-FE9E-CECFAD493252}"/>
              </a:ext>
            </a:extLst>
          </p:cNvPr>
          <p:cNvSpPr txBox="1"/>
          <p:nvPr/>
        </p:nvSpPr>
        <p:spPr>
          <a:xfrm>
            <a:off x="936702" y="3468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27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5C82C1-8A5B-71C4-7008-2F852407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71FF92-8239-3044-6EEA-6B4673AB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2</a:t>
            </a:fld>
            <a:endParaRPr lang="de-DE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F4B8E20C-E260-7A1D-382A-2DED5759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799"/>
            <a:ext cx="10204450" cy="903279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Agenda</a:t>
            </a:r>
          </a:p>
        </p:txBody>
      </p:sp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6D4938F0-2589-233F-C4AA-25B828163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809778"/>
              </p:ext>
            </p:extLst>
          </p:nvPr>
        </p:nvGraphicFramePr>
        <p:xfrm>
          <a:off x="4999512" y="1701606"/>
          <a:ext cx="5760915" cy="345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311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4598943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471661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01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Teamvorstellung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02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Navigation durch </a:t>
                      </a:r>
                      <a:r>
                        <a:rPr lang="de-DE" sz="2200" b="1" i="0" kern="1200" noProof="0" dirty="0" err="1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Git</a:t>
                      </a:r>
                      <a:endParaRPr lang="de-DE" sz="2200" b="1" i="0" kern="1200" noProof="0" dirty="0">
                        <a:solidFill>
                          <a:srgbClr val="00338D"/>
                        </a:solidFill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4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8009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03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Ausgangslage und Handlungsbedarf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04 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Zielsetzung und Nutzen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7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  <a:tr h="627687">
                <a:tc>
                  <a:txBody>
                    <a:bodyPr/>
                    <a:lstStyle/>
                    <a:p>
                      <a:pPr algn="l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05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Systemumgebung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50306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06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Ansprechpartner und Stakeholder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10030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161C54B-DF82-9854-64A8-EE155EC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6" y="2237744"/>
            <a:ext cx="2481943" cy="2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01  Teamvorstellung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DC622D-1AD1-FD23-889F-DCA29657C216}"/>
              </a:ext>
            </a:extLst>
          </p:cNvPr>
          <p:cNvGrpSpPr/>
          <p:nvPr/>
        </p:nvGrpSpPr>
        <p:grpSpPr>
          <a:xfrm>
            <a:off x="1069427" y="1775586"/>
            <a:ext cx="10149237" cy="3420895"/>
            <a:chOff x="1069427" y="1775586"/>
            <a:chExt cx="10149237" cy="3420895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F4F4B7A-1609-3B22-D1EB-C98E2CB105B5}"/>
                </a:ext>
              </a:extLst>
            </p:cNvPr>
            <p:cNvSpPr txBox="1"/>
            <p:nvPr/>
          </p:nvSpPr>
          <p:spPr>
            <a:xfrm>
              <a:off x="1069427" y="1775587"/>
              <a:ext cx="461665" cy="342089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</a:rPr>
                <a:t>PROJEKTTEAM</a:t>
              </a: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C4872BE-1BE3-B109-5597-B9CE6DC1DA36}"/>
                </a:ext>
              </a:extLst>
            </p:cNvPr>
            <p:cNvGrpSpPr/>
            <p:nvPr/>
          </p:nvGrpSpPr>
          <p:grpSpPr>
            <a:xfrm>
              <a:off x="1971252" y="3568343"/>
              <a:ext cx="9247412" cy="1597360"/>
              <a:chOff x="1845130" y="3969723"/>
              <a:chExt cx="9247412" cy="1597360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A811CE4-741A-A486-011C-0D9071C35595}"/>
                  </a:ext>
                </a:extLst>
              </p:cNvPr>
              <p:cNvSpPr txBox="1"/>
              <p:nvPr/>
            </p:nvSpPr>
            <p:spPr>
              <a:xfrm>
                <a:off x="1845130" y="3969723"/>
                <a:ext cx="1714500" cy="1597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Nora Asam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Projektleiterin,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2"/>
                  </a:rPr>
                  <a:t>nora.asam@stud.th-rosenheim.de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1A5F76D-6352-FDAA-CB96-D1D180E46EA8}"/>
                  </a:ext>
                </a:extLst>
              </p:cNvPr>
              <p:cNvSpPr txBox="1"/>
              <p:nvPr/>
            </p:nvSpPr>
            <p:spPr>
              <a:xfrm>
                <a:off x="3728358" y="3974175"/>
                <a:ext cx="1714500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Santino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Biella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Usability Engineer,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3"/>
                  </a:rPr>
                  <a:t>santino.biella@stud.th-rosenheim.de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52DA55-8127-CC2F-E7B4-3DD77999C9B2}"/>
                  </a:ext>
                </a:extLst>
              </p:cNvPr>
              <p:cNvSpPr txBox="1"/>
              <p:nvPr/>
            </p:nvSpPr>
            <p:spPr>
              <a:xfrm>
                <a:off x="5611586" y="3969723"/>
                <a:ext cx="1815672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Elisabeth Haller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Technischer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4"/>
                  </a:rPr>
                  <a:t>elisabeth.haller@stud.th-rosenheim.de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6F904E-B13E-83C6-55B5-D0CEF138CAA1}"/>
                  </a:ext>
                </a:extLst>
              </p:cNvPr>
              <p:cNvSpPr txBox="1"/>
              <p:nvPr/>
            </p:nvSpPr>
            <p:spPr>
              <a:xfrm>
                <a:off x="7494814" y="4000500"/>
                <a:ext cx="1815672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Thomas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Pritzkau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Qualitätsbeauftragter,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5"/>
                  </a:rPr>
                  <a:t>thomas.pritzkau@stud.th-rosenheim.de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62E0D07-41D9-B2DB-5E61-21092D0E4BAC}"/>
                  </a:ext>
                </a:extLst>
              </p:cNvPr>
              <p:cNvSpPr txBox="1"/>
              <p:nvPr/>
            </p:nvSpPr>
            <p:spPr>
              <a:xfrm>
                <a:off x="9378042" y="3969723"/>
                <a:ext cx="1714500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Luka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Sopjanac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Tester,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6"/>
                  </a:rPr>
                  <a:t>luka.sopjanac@stud.th-rosenheim.de</a:t>
                </a:r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0" name="Grafik 9" descr="Ein Bild, das Person, Frau, posieren enthält.&#10;&#10;Automatisch generierte Beschreibung">
              <a:extLst>
                <a:ext uri="{FF2B5EF4-FFF2-40B4-BE49-F238E27FC236}">
                  <a16:creationId xmlns:a16="http://schemas.microsoft.com/office/drawing/2014/main" id="{05E205BE-56C4-9367-18C7-203C870E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1252" y="1777503"/>
              <a:ext cx="1121010" cy="1538883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1" name="Grafik 10" descr="Ein Bild, das Person, Wand, Mann, Im Haus enthält.&#10;&#10;Automatisch generierte Beschreibung">
              <a:extLst>
                <a:ext uri="{FF2B5EF4-FFF2-40B4-BE49-F238E27FC236}">
                  <a16:creationId xmlns:a16="http://schemas.microsoft.com/office/drawing/2014/main" id="{5B0DEC62-8BEB-62B0-6138-71618E44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605" r="11640"/>
            <a:stretch/>
          </p:blipFill>
          <p:spPr>
            <a:xfrm>
              <a:off x="3962956" y="1777503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2" name="Grafik 11" descr="Ein Bild, das Person, Wand, Im Haus, Frau enthält.&#10;&#10;Automatisch generierte Beschreibung">
              <a:extLst>
                <a:ext uri="{FF2B5EF4-FFF2-40B4-BE49-F238E27FC236}">
                  <a16:creationId xmlns:a16="http://schemas.microsoft.com/office/drawing/2014/main" id="{5530BB3E-206A-4198-B3E5-5EB5DA6B9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70" r="3068"/>
            <a:stretch/>
          </p:blipFill>
          <p:spPr>
            <a:xfrm>
              <a:off x="5815721" y="1777503"/>
              <a:ext cx="1121009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3" name="Grafik 12" descr="Ein Bild, das Person, Mann, Wand, Im Haus enthält.&#10;&#10;Automatisch generierte Beschreibung">
              <a:extLst>
                <a:ext uri="{FF2B5EF4-FFF2-40B4-BE49-F238E27FC236}">
                  <a16:creationId xmlns:a16="http://schemas.microsoft.com/office/drawing/2014/main" id="{DC6DBE64-F362-3710-C0C4-C7B59D177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600" r="16162"/>
            <a:stretch/>
          </p:blipFill>
          <p:spPr>
            <a:xfrm>
              <a:off x="7719017" y="1775586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9" name="Grafik 18" descr="Ein Bild, das Person, Wand, Im Haus, Mann enthält.&#10;&#10;Automatisch generierte Beschreibung">
              <a:extLst>
                <a:ext uri="{FF2B5EF4-FFF2-40B4-BE49-F238E27FC236}">
                  <a16:creationId xmlns:a16="http://schemas.microsoft.com/office/drawing/2014/main" id="{23E9C7E6-798E-BB59-1775-D79FF78F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1" y="1775586"/>
              <a:ext cx="1116000" cy="1543027"/>
            </a:xfrm>
            <a:prstGeom prst="rect">
              <a:avLst/>
            </a:prstGeom>
            <a:ln w="12700">
              <a:solidFill>
                <a:srgbClr val="00338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077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02  Navigation durch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924BF10A-18D5-9436-2CAA-FB5204652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1808" y="1443791"/>
            <a:ext cx="3401409" cy="39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1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1026" name="Picture 2" descr="Kiefel: Steigerung der Produktivität und Energieeffizienz - packaging  journal">
            <a:extLst>
              <a:ext uri="{FF2B5EF4-FFF2-40B4-BE49-F238E27FC236}">
                <a16:creationId xmlns:a16="http://schemas.microsoft.com/office/drawing/2014/main" id="{A4C7510B-CAA6-C2F7-7061-9307593F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89" y="1766944"/>
            <a:ext cx="4881473" cy="29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4" y="1629633"/>
            <a:ext cx="47337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Ausgangslage (</a:t>
            </a: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Prozessablauf</a:t>
            </a: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Beim Auftreten eines Fehlers während des Produktionsprozesses wird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die 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 abgesc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haltet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Operator kann daraufhin auf dem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(HMI) einsehen, welcher Fehler aufgetreten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 wird anschließend aufgefordert, aus einer Menge von vorgegebenen Ursachen auszuwählen, was die Ursache für den Produktionsstopp war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Die übermittelten Daten können dann im Overall-Equipment-Efficiency-Dashboard (OEE) ausgewertet und analysiert werden</a:t>
            </a:r>
          </a:p>
          <a:p>
            <a:pPr algn="l">
              <a:lnSpc>
                <a:spcPct val="150000"/>
              </a:lnSpc>
            </a:pP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de-DE" sz="14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Breite Auswahl</a:t>
            </a: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Ursachen vorhanden</a:t>
            </a:r>
          </a:p>
          <a:p>
            <a:pPr algn="l"/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2842E89C-A137-9F7C-9D30-DD6FFAEA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2" y="5203675"/>
            <a:ext cx="365125" cy="365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E33AF-9F27-6084-F594-C47459D35C0F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2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6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3" y="1629359"/>
            <a:ext cx="501704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im Projektumfeld: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Auswahlmöglichkeiten zu unspezifisch 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icht alle möglichen </a:t>
            </a:r>
            <a:r>
              <a:rPr lang="de-DE" sz="1400" u="none" strike="noStrike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</a:t>
            </a:r>
            <a:r>
              <a:rPr lang="de-DE"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sachen werden abgedeckt           =&gt;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 auftretende Ursachen nicht dokumentiert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Risiko, dass unpassende Ursachen ausgewählt werden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Keine ausreichende Dokumentation des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Produktionsv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orfalls</a:t>
            </a:r>
            <a:br>
              <a:rPr lang="de-DE" sz="1400" dirty="0"/>
            </a:br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Ziel: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Ursache des Maschinenausfalls besser verstehen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 des Vorfalls</a:t>
            </a:r>
          </a:p>
        </p:txBody>
      </p:sp>
      <p:pic>
        <p:nvPicPr>
          <p:cNvPr id="3074" name="Picture 2" descr="Kiefel – HMI für Verpackungsanlagen | CaderaDesign - User Interface Design  &amp; Industrial User Experience">
            <a:extLst>
              <a:ext uri="{FF2B5EF4-FFF2-40B4-BE49-F238E27FC236}">
                <a16:creationId xmlns:a16="http://schemas.microsoft.com/office/drawing/2014/main" id="{3B8B918A-697B-8DE9-3E8D-184909C75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/>
          <a:stretch/>
        </p:blipFill>
        <p:spPr bwMode="auto">
          <a:xfrm>
            <a:off x="1043784" y="1768256"/>
            <a:ext cx="4880927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B51A8C-FC49-9BF2-96AA-6B5F18494C35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7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Systemidee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1936283"/>
            <a:ext cx="82677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Systemidee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QR-Code soll auf dem HMI ergänzt werden.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Durch das Scannen des QR-Codes gelangt man auf eine Webapp, auf der ein Foto gemacht und mitsamt einem Kommentar hochgeladen werden kann.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Somit kann dokumentiert werden, 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warum die Maschine abgeschaltet und somit die Produktion unterbrochen wurde.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enauere Dokumentation der Ursachen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chnellere Fehlerbehebung der Probleme,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Vorbeugen finanzieller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Verluste in der Produktion</a:t>
            </a:r>
            <a:endParaRPr lang="de-DE" sz="11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Glühlampe mit einfarbiger Füllung">
            <a:extLst>
              <a:ext uri="{FF2B5EF4-FFF2-40B4-BE49-F238E27FC236}">
                <a16:creationId xmlns:a16="http://schemas.microsoft.com/office/drawing/2014/main" id="{BDF2E5B1-06B8-2D4A-173F-56DF360B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51784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8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endParaRPr lang="de-DE" sz="3600" b="1" dirty="0">
              <a:solidFill>
                <a:schemeClr val="accent1">
                  <a:lumMod val="5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2147600"/>
            <a:ext cx="826771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MVP (Minimal Viable Product):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QR-Code im HMI scannen, um auf Webapp zu gelangen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 kann in Webapp die Fehlermeldung als Bild aufnehmen, kommentieren und abschicken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Bilddatei der Speichergröße MB soll nicht überschreiten werden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Kompatibilität mit den Bildformaten JPEG, PNG und GIF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Alle übermittelten Daten werden in einer Datenbank gespeichert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Scans sollen mit Smartphones und Tablets möglich sein (Responsive Design)</a:t>
            </a:r>
          </a:p>
        </p:txBody>
      </p:sp>
      <p:pic>
        <p:nvPicPr>
          <p:cNvPr id="11" name="Grafik 10" descr="Volltreffer mit einfarbiger Füllung">
            <a:extLst>
              <a:ext uri="{FF2B5EF4-FFF2-40B4-BE49-F238E27FC236}">
                <a16:creationId xmlns:a16="http://schemas.microsoft.com/office/drawing/2014/main" id="{8403C230-9023-0E99-87DB-AAB399E3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61487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1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9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7B32970-2567-E9B4-A103-5BF7273B3745}"/>
              </a:ext>
            </a:extLst>
          </p:cNvPr>
          <p:cNvSpPr txBox="1"/>
          <p:nvPr/>
        </p:nvSpPr>
        <p:spPr>
          <a:xfrm>
            <a:off x="1888480" y="1584221"/>
            <a:ext cx="3873678" cy="468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 lIns="180000" tIns="576000" rIns="180000" bIns="180000" rtlCol="0">
            <a:noAutofit/>
          </a:bodyPr>
          <a:lstStyle/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Virtualisierung durch Docker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Webapp kann Videos aufnehmen und unterstützt Videoformate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Zugriff auf vergangene Downtime-Meldungen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der Benutzeroberfläche des HMI berücksichtigen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aus der Galerie möglich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Einbindung der Metadaten der Medien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Markierungen im Bild ermöglichen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Skalierung der Bilder bei Überschreitung der Speichergröße und der Videos bei Überschreitung einer Videolänge von fünf Sekunden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87A4CE9-35BD-A8FD-B51D-6F7F1C297AC2}"/>
              </a:ext>
            </a:extLst>
          </p:cNvPr>
          <p:cNvGrpSpPr/>
          <p:nvPr/>
        </p:nvGrpSpPr>
        <p:grpSpPr>
          <a:xfrm>
            <a:off x="6432998" y="1367137"/>
            <a:ext cx="3873678" cy="4904989"/>
            <a:chOff x="1013117" y="1865942"/>
            <a:chExt cx="3873678" cy="4243867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879F91C-2728-A45A-5D9A-C1B7A11EF049}"/>
                </a:ext>
              </a:extLst>
            </p:cNvPr>
            <p:cNvSpPr txBox="1"/>
            <p:nvPr/>
          </p:nvSpPr>
          <p:spPr>
            <a:xfrm>
              <a:off x="1013117" y="2099166"/>
              <a:ext cx="3873678" cy="4010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wrap="square" lIns="180000" tIns="576000" rIns="180000" bIns="180000" rtlCol="0">
              <a:noAutofit/>
            </a:bodyPr>
            <a:lstStyle/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 Rückkopplung zur Maschine</a:t>
              </a:r>
            </a:p>
            <a:p>
              <a:pPr marL="285750" indent="-2857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Keinen </a:t>
              </a: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QR-Code erzeugen </a:t>
              </a:r>
            </a:p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Nicht in das HMI einbinden</a:t>
              </a:r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132A7DFE-E75E-5764-AD82-A1D20BD5C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6615" y="1865942"/>
              <a:ext cx="1942200" cy="462921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lnSpc>
                  <a:spcPct val="70000"/>
                </a:lnSpc>
              </a:pPr>
              <a:r>
                <a:rPr lang="en-GB" sz="2000" b="1" dirty="0" err="1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Nicht-Ziele</a:t>
              </a:r>
              <a:endParaRPr lang="en-GB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7F8CAF29-76F8-1B1D-24DD-6F045EC5A787}"/>
              </a:ext>
            </a:extLst>
          </p:cNvPr>
          <p:cNvSpPr>
            <a:spLocks noChangeAspect="1"/>
          </p:cNvSpPr>
          <p:nvPr/>
        </p:nvSpPr>
        <p:spPr>
          <a:xfrm>
            <a:off x="2162393" y="1367138"/>
            <a:ext cx="1942200" cy="50772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>
              <a:lnSpc>
                <a:spcPct val="70000"/>
              </a:lnSpc>
            </a:pP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Optionale</a:t>
            </a:r>
            <a:r>
              <a:rPr lang="en-GB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Ziele</a:t>
            </a:r>
            <a:endParaRPr lang="en-GB" sz="3200" b="1" dirty="0"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930</Words>
  <Application>Microsoft Macintosh PowerPoint</Application>
  <PresentationFormat>Breitbild</PresentationFormat>
  <Paragraphs>212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 Neue</vt:lpstr>
      <vt:lpstr>Helvetica Neue Condensed</vt:lpstr>
      <vt:lpstr>Wingdings</vt:lpstr>
      <vt:lpstr>Office</vt:lpstr>
      <vt:lpstr>PowerPoint-Präsentation</vt:lpstr>
      <vt:lpstr>Agenda</vt:lpstr>
      <vt:lpstr> 01  Teamvorstellung  </vt:lpstr>
      <vt:lpstr> 02  Navigation durch Git  </vt:lpstr>
      <vt:lpstr> 03  Ausgangslage und Handlungsbedarf  </vt:lpstr>
      <vt:lpstr> 03  Ausgangslage und Handlungsbedarf  </vt:lpstr>
      <vt:lpstr> 04  Zielsetzung und Nutzen - Systemidee  </vt:lpstr>
      <vt:lpstr> 04  Zielsetzung und Nutzen - Ziele  </vt:lpstr>
      <vt:lpstr> 04  Zielsetzung und Nutzen - Ziele  </vt:lpstr>
      <vt:lpstr> 04  Zielsetzung und Nutzen - Nutzen  </vt:lpstr>
      <vt:lpstr> 04  Zielsetzung und Nutzen - Personas  </vt:lpstr>
      <vt:lpstr> 04  Zielsetzung und Nutzen - Projektfokus  </vt:lpstr>
      <vt:lpstr> 05  Systemumgebung  </vt:lpstr>
      <vt:lpstr> 05  Systemumgebung - Technolgien  </vt:lpstr>
      <vt:lpstr> 06 Ansprechpartner und Stakeholder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Asam, Nora</dc:creator>
  <cp:lastModifiedBy>Asam, Nora</cp:lastModifiedBy>
  <cp:revision>49</cp:revision>
  <cp:lastPrinted>2023-04-03T06:31:51Z</cp:lastPrinted>
  <dcterms:created xsi:type="dcterms:W3CDTF">2023-03-27T15:32:23Z</dcterms:created>
  <dcterms:modified xsi:type="dcterms:W3CDTF">2023-04-03T18:08:05Z</dcterms:modified>
</cp:coreProperties>
</file>